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281" r:id="rId3"/>
    <p:sldId id="257" r:id="rId4"/>
    <p:sldId id="258" r:id="rId5"/>
    <p:sldId id="259" r:id="rId6"/>
    <p:sldId id="264" r:id="rId7"/>
    <p:sldId id="263" r:id="rId8"/>
    <p:sldId id="283" r:id="rId9"/>
    <p:sldId id="266" r:id="rId10"/>
    <p:sldId id="269" r:id="rId11"/>
    <p:sldId id="271" r:id="rId12"/>
    <p:sldId id="270" r:id="rId13"/>
    <p:sldId id="273" r:id="rId14"/>
    <p:sldId id="280" r:id="rId15"/>
    <p:sldId id="27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FF7C80"/>
    <a:srgbClr val="FF3300"/>
    <a:srgbClr val="FF66FF"/>
    <a:srgbClr val="FF3399"/>
    <a:srgbClr val="CC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CCEB8F-92A5-488D-A70D-2BFD8AFCB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5309-2B5B-4E23-B71D-BFC17666A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5774-FDD4-4918-B500-009178088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2E06C-BE0F-4915-81B1-8418BD04E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6710F-BAC6-4CFA-A8C0-9BA9D647D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E4F3-5C60-4558-974D-88B27EB1D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A70D-66BE-49C2-A31D-A61EB4A6C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91DAC-A7AA-4255-B8F4-C02131F8B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7CEA1-441B-4B7A-9A93-DC9A21E5D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316FB-231E-4C98-B961-AB93CCBBC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5E236-C1A1-4AA3-9EC6-611D56C8B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2570-5F52-4EA8-9961-DD3365FF4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7D6845-F9DE-41D7-8D96-A0E36ADA9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0"/>
          <p:cNvSpPr>
            <a:spLocks noChangeArrowheads="1" noChangeShapeType="1" noTextEdit="1"/>
          </p:cNvSpPr>
          <p:nvPr/>
        </p:nvSpPr>
        <p:spPr bwMode="auto">
          <a:xfrm>
            <a:off x="1905000" y="2057400"/>
            <a:ext cx="554513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– </a:t>
            </a:r>
            <a:r>
              <a:rPr lang="en-US" sz="28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3657600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en-US" alt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BẢN ĐỒ</a:t>
            </a:r>
            <a:endParaRPr lang="en-US" altLang="en-US" sz="36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8860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n do mot khu vuc cua thanh pho Da Nang (ti le 1750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8006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"/>
            <a:ext cx="38100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90600" y="51816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Bản đồ nào thể hiện được nhiều đối tượng địa lí hơn ? Dẫn chứng ?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19200" y="5957888"/>
            <a:ext cx="72390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</a:rPr>
              <a:t>- Tỉ lệ bản đồ càng lớn  thì mức độ chi tiết của bản đồ càng cao.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3716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</a:rPr>
              <a:t>Bản đồ có tỉ lớn hơn .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715000" y="3429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</a:rPr>
              <a:t>Bản đồ có tỉ nhỏ hơn .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28600" y="4419600"/>
            <a:ext cx="3810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Thể hiện được nhiều đối tượng địa lí hơn .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562600" y="3962400"/>
            <a:ext cx="33528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Thể hiện được ít đối tượng địa lí hơn .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1828800" y="3505200"/>
            <a:ext cx="1143000" cy="91440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6400800" y="2895600"/>
            <a:ext cx="1066800" cy="114300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527050" y="5562600"/>
            <a:ext cx="69215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sym typeface="Wingdings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animBg="1"/>
      <p:bldP spid="17414" grpId="0"/>
      <p:bldP spid="17415" grpId="0"/>
      <p:bldP spid="17416" grpId="0" animBg="1"/>
      <p:bldP spid="17417" grpId="0" animBg="1"/>
      <p:bldP spid="17418" grpId="0" animBg="1"/>
      <p:bldP spid="17419" grpId="0" animBg="1"/>
      <p:bldP spid="174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819400" y="914400"/>
            <a:ext cx="160020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 : 100 000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19400" y="1600200"/>
            <a:ext cx="160020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 : 200 000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819400" y="2286000"/>
            <a:ext cx="160020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 :1 000 000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819400" y="2895600"/>
            <a:ext cx="160020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 :15 000 000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4800" y="1814513"/>
            <a:ext cx="19050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Tỉ lệ bản đồ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2209800" y="1052513"/>
            <a:ext cx="6096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2209800" y="1738313"/>
            <a:ext cx="6096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209800" y="2119313"/>
            <a:ext cx="6096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2209800" y="2195513"/>
            <a:ext cx="5334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524000" y="40386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Các tỉ lệ số của  bản đồ có gì giống nhau ?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828800" y="4648200"/>
            <a:ext cx="4114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Là một  phân số có tử luôn bằng </a:t>
            </a:r>
            <a:r>
              <a:rPr lang="en-US" sz="2400" b="1"/>
              <a:t>1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676400" y="5410200"/>
            <a:ext cx="5029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Chỉ ra tỉ lệ nào lớn nhất , nhỏ nhất trong số các tỉ lệ bản đồ ở trên ?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572000" y="9144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lớn nhất 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4572000" y="28956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nhỏ nhất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553200" y="1676400"/>
            <a:ext cx="2590800" cy="954088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Mẫu số càng lớn thì tỉ lệ bản đồ càng nhỏ </a:t>
            </a:r>
            <a:r>
              <a:rPr lang="en-US" b="1">
                <a:solidFill>
                  <a:srgbClr val="FF3300"/>
                </a:solidFill>
              </a:rPr>
              <a:t>và ngược lại</a:t>
            </a: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5943600" y="1066800"/>
            <a:ext cx="0" cy="228600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5943600" y="2133600"/>
            <a:ext cx="533400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  <p:bldP spid="19469" grpId="0"/>
      <p:bldP spid="19470" grpId="0"/>
      <p:bldP spid="19471" grpId="0"/>
      <p:bldP spid="19472" grpId="0" animBg="1"/>
      <p:bldP spid="19473" grpId="0" animBg="1"/>
      <p:bldP spid="194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27162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77888" y="304800"/>
            <a:ext cx="2551112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BẢN ĐỒ ĐỊA HÌNH TỶ LỆ    </a:t>
            </a:r>
            <a:r>
              <a:rPr lang="en-US" sz="1400" b="1">
                <a:solidFill>
                  <a:srgbClr val="0000FF"/>
                </a:solidFill>
              </a:rPr>
              <a:t>1 : 100 000</a:t>
            </a:r>
          </a:p>
        </p:txBody>
      </p:sp>
      <p:pic>
        <p:nvPicPr>
          <p:cNvPr id="12292" name="Picture 4" descr="200683093421_Tunhien%20TG_lop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6858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495800" y="609600"/>
            <a:ext cx="17526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</a:rPr>
              <a:t>TỈ LỆ : 1 :  22.000.000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383088" y="273050"/>
            <a:ext cx="270351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TỰ NHIÊN THẾ GIỚI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09600" y="4648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</a:rPr>
              <a:t>Bản đồ tỷ lệ lớn: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09600" y="5486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</a:rPr>
              <a:t>Bản đồ tỷ lệ nhỏ: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09600" y="5029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</a:rPr>
              <a:t>Bản đồ tỷ lệ trung bình: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505200" y="4572000"/>
            <a:ext cx="251460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Trên 1 : 200 000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505200" y="5105400"/>
            <a:ext cx="266700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 : 200 000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858000" y="5105400"/>
            <a:ext cx="213360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 :1  000 000</a:t>
            </a: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6324600" y="5257800"/>
            <a:ext cx="4572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505200" y="5638800"/>
            <a:ext cx="266700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 Nhỏ hơn  1 :1 000 000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2362200" y="40386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66"/>
                </a:solidFill>
              </a:rPr>
              <a:t>Tiêu chuẩn để phân loại bản đồ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  <p:bldP spid="18442" grpId="0" animBg="1"/>
      <p:bldP spid="18443" grpId="0" animBg="1"/>
      <p:bldP spid="18444" grpId="0" animBg="1"/>
      <p:bldP spid="18445" grpId="0" animBg="1"/>
      <p:bldP spid="184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n do mot khu vuc cua thanh pho Da Nang (ti le 1750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57912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705600" y="5657850"/>
            <a:ext cx="1828800" cy="461963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Tỷ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lệ số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781800" y="4819650"/>
            <a:ext cx="1828800" cy="830263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Tỷ lệ thước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5562600" y="4953000"/>
            <a:ext cx="1219200" cy="304800"/>
          </a:xfrm>
          <a:prstGeom prst="line">
            <a:avLst/>
          </a:prstGeom>
          <a:noFill/>
          <a:ln w="57150" cmpd="thinThick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5257800" y="5486400"/>
            <a:ext cx="1447800" cy="381000"/>
          </a:xfrm>
          <a:prstGeom prst="line">
            <a:avLst/>
          </a:prstGeom>
          <a:noFill/>
          <a:ln w="57150" cmpd="thinThick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5622925"/>
            <a:ext cx="594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Hình 8- Bản đồ một khu vực của thành phố Đà Nẵng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24288" y="5257800"/>
            <a:ext cx="2043112" cy="73025"/>
            <a:chOff x="2544" y="3120"/>
            <a:chExt cx="1287" cy="46"/>
          </a:xfrm>
        </p:grpSpPr>
        <p:sp>
          <p:nvSpPr>
            <p:cNvPr id="13332" name="Rectangle 9"/>
            <p:cNvSpPr>
              <a:spLocks noChangeArrowheads="1"/>
            </p:cNvSpPr>
            <p:nvPr/>
          </p:nvSpPr>
          <p:spPr bwMode="auto">
            <a:xfrm>
              <a:off x="2544" y="3120"/>
              <a:ext cx="259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Rectangle 10"/>
            <p:cNvSpPr>
              <a:spLocks noChangeArrowheads="1"/>
            </p:cNvSpPr>
            <p:nvPr/>
          </p:nvSpPr>
          <p:spPr bwMode="auto">
            <a:xfrm>
              <a:off x="2798" y="3120"/>
              <a:ext cx="25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Rectangle 11"/>
            <p:cNvSpPr>
              <a:spLocks noChangeArrowheads="1"/>
            </p:cNvSpPr>
            <p:nvPr/>
          </p:nvSpPr>
          <p:spPr bwMode="auto">
            <a:xfrm>
              <a:off x="3058" y="3120"/>
              <a:ext cx="259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Rectangle 12"/>
            <p:cNvSpPr>
              <a:spLocks noChangeArrowheads="1"/>
            </p:cNvSpPr>
            <p:nvPr/>
          </p:nvSpPr>
          <p:spPr bwMode="auto">
            <a:xfrm>
              <a:off x="3312" y="3120"/>
              <a:ext cx="25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Rectangle 13"/>
            <p:cNvSpPr>
              <a:spLocks noChangeArrowheads="1"/>
            </p:cNvSpPr>
            <p:nvPr/>
          </p:nvSpPr>
          <p:spPr bwMode="auto">
            <a:xfrm>
              <a:off x="3572" y="3120"/>
              <a:ext cx="259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3962400" y="243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25146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V="1">
            <a:off x="2514600" y="2514600"/>
            <a:ext cx="1524000" cy="1524000"/>
          </a:xfrm>
          <a:prstGeom prst="line">
            <a:avLst/>
          </a:prstGeom>
          <a:noFill/>
          <a:ln w="57150" cmpd="thinThick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4648200" y="228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5181600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4648200" y="2286000"/>
            <a:ext cx="5334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4267200" y="2286000"/>
            <a:ext cx="152400" cy="137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267200" y="6172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375 m  + ?</a:t>
            </a:r>
          </a:p>
        </p:txBody>
      </p:sp>
      <p:sp>
        <p:nvSpPr>
          <p:cNvPr id="13329" name="Text Box 22"/>
          <p:cNvSpPr txBox="1">
            <a:spLocks noChangeArrowheads="1"/>
          </p:cNvSpPr>
          <p:nvPr/>
        </p:nvSpPr>
        <p:spPr bwMode="auto">
          <a:xfrm>
            <a:off x="990600" y="76200"/>
            <a:ext cx="8077200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33CC"/>
                </a:solidFill>
              </a:rPr>
              <a:t>2) Đo tính các khoảng cách thực địa dựa vào tỉ lệ thước hoặc tỉ lệ số trên bản đồ: 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98450" y="76200"/>
            <a:ext cx="69215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sym typeface="Wingdings" pitchFamily="2" charset="2"/>
              </a:rPr>
              <a:t></a:t>
            </a:r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3657600" y="2667000"/>
            <a:ext cx="228600" cy="20574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9445 L -0.07917 0.283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94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3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86 0.00579 L -0.25486 -0.0164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animBg="1"/>
      <p:bldP spid="21518" grpId="1" animBg="1"/>
      <p:bldP spid="21519" grpId="0" animBg="1"/>
      <p:bldP spid="21519" grpId="1" animBg="1"/>
      <p:bldP spid="21520" grpId="0" animBg="1"/>
      <p:bldP spid="21520" grpId="1" animBg="1"/>
      <p:bldP spid="21520" grpId="2" animBg="1"/>
      <p:bldP spid="21521" grpId="0" animBg="1"/>
      <p:bldP spid="21521" grpId="1" animBg="1"/>
      <p:bldP spid="21522" grpId="0" animBg="1"/>
      <p:bldP spid="21522" grpId="1" animBg="1"/>
      <p:bldP spid="21523" grpId="0" animBg="1"/>
      <p:bldP spid="21524" grpId="0" animBg="1"/>
      <p:bldP spid="21525" grpId="0"/>
      <p:bldP spid="215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57200" y="1905000"/>
            <a:ext cx="85344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854075" indent="-228600"/>
            <a:r>
              <a:rPr lang="en-US">
                <a:solidFill>
                  <a:srgbClr val="0033CC"/>
                </a:solidFill>
              </a:rPr>
              <a:t>Nhóm 1</a:t>
            </a:r>
            <a:r>
              <a:rPr lang="en-US"/>
              <a:t> : Từ khách sạn Hải Vân   -   Thu Bồn</a:t>
            </a:r>
          </a:p>
          <a:p>
            <a:pPr marL="854075" indent="-228600"/>
            <a:r>
              <a:rPr lang="en-US">
                <a:solidFill>
                  <a:srgbClr val="FF3300"/>
                </a:solidFill>
              </a:rPr>
              <a:t>                  Cách 1:</a:t>
            </a:r>
            <a:r>
              <a:rPr lang="en-US"/>
              <a:t>       5,5 cm  x  7.500 =   41250 cm  =  412,5 m </a:t>
            </a:r>
          </a:p>
          <a:p>
            <a:pPr marL="854075" indent="-228600"/>
            <a:r>
              <a:rPr lang="en-US">
                <a:solidFill>
                  <a:srgbClr val="FF3300"/>
                </a:solidFill>
              </a:rPr>
              <a:t>                  Cách 2:</a:t>
            </a:r>
            <a:r>
              <a:rPr lang="en-US"/>
              <a:t>       5,5 cm  x  75m   =   412,5 m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57200" y="3276600"/>
            <a:ext cx="8534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625475"/>
            <a:r>
              <a:rPr lang="en-US">
                <a:solidFill>
                  <a:srgbClr val="0033CC"/>
                </a:solidFill>
              </a:rPr>
              <a:t>Nhóm 2</a:t>
            </a:r>
            <a:r>
              <a:rPr lang="en-US"/>
              <a:t> : Từ khách sạn Hoà Bình  -  Sông Hàn</a:t>
            </a:r>
          </a:p>
          <a:p>
            <a:pPr indent="625475"/>
            <a:r>
              <a:rPr lang="en-US"/>
              <a:t>                                 4 cm  x  75m   =   300 m   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57200" y="4495800"/>
            <a:ext cx="8534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579438"/>
            <a:r>
              <a:rPr lang="en-US"/>
              <a:t> </a:t>
            </a:r>
            <a:r>
              <a:rPr lang="en-US">
                <a:solidFill>
                  <a:srgbClr val="0033CC"/>
                </a:solidFill>
              </a:rPr>
              <a:t>Nhóm  3</a:t>
            </a:r>
            <a:r>
              <a:rPr lang="en-US"/>
              <a:t>:  Chiều dài đường Phan Bội Châu </a:t>
            </a:r>
          </a:p>
          <a:p>
            <a:pPr indent="579438"/>
            <a:r>
              <a:rPr lang="en-US"/>
              <a:t>                              4,5 cm  x  75 m   =   337,5 m  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57200" y="5715000"/>
            <a:ext cx="8534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625475"/>
            <a:endParaRPr lang="en-US"/>
          </a:p>
          <a:p>
            <a:pPr indent="625475"/>
            <a:r>
              <a:rPr lang="en-US">
                <a:solidFill>
                  <a:srgbClr val="0033CC"/>
                </a:solidFill>
              </a:rPr>
              <a:t>Nhóm 4</a:t>
            </a:r>
            <a:r>
              <a:rPr lang="en-US"/>
              <a:t> : Chiều dài đường Nguyễn chí Thanh </a:t>
            </a:r>
          </a:p>
          <a:p>
            <a:pPr indent="625475"/>
            <a:r>
              <a:rPr lang="en-US"/>
              <a:t>                         5,5 cm  x  75m   =   412,5 m </a:t>
            </a:r>
          </a:p>
          <a:p>
            <a:pPr indent="625475"/>
            <a:r>
              <a:rPr lang="en-US"/>
              <a:t> </a:t>
            </a:r>
          </a:p>
          <a:p>
            <a:pPr indent="625475"/>
            <a:r>
              <a:rPr lang="en-US"/>
              <a:t> </a:t>
            </a:r>
          </a:p>
        </p:txBody>
      </p:sp>
      <p:sp>
        <p:nvSpPr>
          <p:cNvPr id="14342" name="Rectangle 21"/>
          <p:cNvSpPr>
            <a:spLocks noChangeArrowheads="1"/>
          </p:cNvSpPr>
          <p:nvPr/>
        </p:nvSpPr>
        <p:spPr bwMode="auto">
          <a:xfrm>
            <a:off x="457200" y="762000"/>
            <a:ext cx="845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/>
              <a:t>Thảo luận nhóm:</a:t>
            </a:r>
            <a:r>
              <a:rPr lang="en-US"/>
              <a:t> Đo tính khoảng cách thực tế dựa vào tỉ lệ thước hoặc tỉ lệ số</a:t>
            </a:r>
          </a:p>
        </p:txBody>
      </p:sp>
    </p:spTree>
  </p:cSld>
  <p:clrMapOvr>
    <a:masterClrMapping/>
  </p:clrMapOvr>
  <p:transition>
    <p:zoom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676400" y="838200"/>
            <a:ext cx="472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HS về nhà học bài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676400" y="1752600"/>
            <a:ext cx="5410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- </a:t>
            </a:r>
            <a:r>
              <a:rPr lang="en-US" sz="2400" b="1">
                <a:solidFill>
                  <a:srgbClr val="FF3300"/>
                </a:solidFill>
              </a:rPr>
              <a:t>Học thuộc phần kết luận sgk/14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FF0000"/>
                </a:solidFill>
              </a:rPr>
              <a:t>Trả lời câu hỏi và bài tập sgk/14.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3300"/>
                </a:solidFill>
              </a:rPr>
              <a:t>Làm bài tập 3 bản đồ thực hành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- Xem trước bài 4 sgk/15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Kiểm tra bài cũ</a:t>
            </a:r>
            <a:r>
              <a:rPr lang="en-US" smtClean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pPr eaLnBrk="1" hangingPunct="1"/>
            <a:r>
              <a:rPr lang="en-US" smtClean="0"/>
              <a:t>1) Bản đồ là gì? Bản đồ có vai trò như thế nào trong việc học và dạy địa lí?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33400" y="28194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/>
              <a:t>  </a:t>
            </a:r>
            <a:r>
              <a:rPr lang="en-US" sz="3200"/>
              <a:t>2) Nêu những công việc cơ bản cần thiết để vẽ bản đồ?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  <p:bldP spid="419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48000" y="914400"/>
            <a:ext cx="419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TỶ LỆ BẢN ĐỒ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219200" y="9144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u="sng">
                <a:solidFill>
                  <a:srgbClr val="FF3300"/>
                </a:solidFill>
              </a:rPr>
              <a:t>Bài 3 :</a:t>
            </a: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3124200" y="0"/>
            <a:ext cx="2286000" cy="838200"/>
          </a:xfrm>
          <a:prstGeom prst="irregularSeal2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u="sng"/>
              <a:t>TIẾT 4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33400" y="0"/>
            <a:ext cx="692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sym typeface="Wingdings" pitchFamily="2" charset="2"/>
              </a:rPr>
              <a:t>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1677988"/>
            <a:ext cx="4483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0033CC"/>
                </a:solidFill>
              </a:rPr>
              <a:t>1) Ý nghĩa của tỉ lệ bản đồ:</a:t>
            </a:r>
          </a:p>
        </p:txBody>
      </p:sp>
      <p:pic>
        <p:nvPicPr>
          <p:cNvPr id="3084" name="Picture 12" descr="Ban do mot khu vuc cua thanh pho Da Nang (ti le 1750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00200"/>
            <a:ext cx="457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AutoShape 13"/>
          <p:cNvSpPr>
            <a:spLocks noChangeArrowheads="1"/>
          </p:cNvSpPr>
          <p:nvPr/>
        </p:nvSpPr>
        <p:spPr bwMode="auto">
          <a:xfrm rot="10800000">
            <a:off x="3962400" y="6172200"/>
            <a:ext cx="2895600" cy="685800"/>
          </a:xfrm>
          <a:prstGeom prst="wedgeRoundRectCallout">
            <a:avLst>
              <a:gd name="adj1" fmla="val -79005"/>
              <a:gd name="adj2" fmla="val 685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2800"/>
              <a:t>Tỷ lệ bản đồ</a:t>
            </a:r>
            <a:r>
              <a:rPr lang="en-US" sz="3200"/>
              <a:t> 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81000" y="2286000"/>
            <a:ext cx="4114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/>
              <a:t>* Cá nhân</a:t>
            </a:r>
            <a:r>
              <a:rPr lang="en-US"/>
              <a:t>: Quan sát tỉ lệ bản đồ </a:t>
            </a:r>
          </a:p>
          <a:p>
            <a:pPr marL="342900" indent="-342900">
              <a:buFontTx/>
              <a:buAutoNum type="arabicParenR"/>
            </a:pPr>
            <a:r>
              <a:rPr lang="en-US"/>
              <a:t> Ghi ra bảng và đọc số tỉ lệ của bản đồ?</a:t>
            </a:r>
          </a:p>
          <a:p>
            <a:pPr marL="342900" indent="-342900">
              <a:buFontTx/>
              <a:buAutoNum type="arabicParenR"/>
            </a:pPr>
            <a:r>
              <a:rPr lang="en-US"/>
              <a:t>Dùng thước, đo độ dài của thước tỉ lệ là bao nhiêu cm, được chia làm mấy đoạn bằng nhau?Mỗi đoạn tương ứng với bao nhiêu m? </a:t>
            </a:r>
          </a:p>
          <a:p>
            <a:pPr marL="342900" indent="-342900">
              <a:buFontTx/>
              <a:buAutoNum type="arabicParenR"/>
            </a:pPr>
            <a:endParaRPr lang="en-US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04800" y="4343400"/>
            <a:ext cx="4267200" cy="915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/>
              <a:t> Số tỉ lệ của bản đồ là 1 : 7.500 tức là 1cm trên bản đồ tương ứng với 75 000 cm (hay 75m) trên thực địa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304800" y="5257800"/>
            <a:ext cx="4343400" cy="915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/>
              <a:t>Thước tỉ lệ dài 4 cm, chia làm 4 đoạn. Mỗi đoạn dài 1cm tương ứng với 75m trên thực địa.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3081" grpId="0" animBg="1"/>
      <p:bldP spid="3083" grpId="0"/>
      <p:bldP spid="3085" grpId="0" animBg="1"/>
      <p:bldP spid="3086" grpId="0"/>
      <p:bldP spid="3087" grpId="0" animBg="1"/>
      <p:bldP spid="30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4648200" y="5410200"/>
            <a:ext cx="222885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TỈ LỆ : 1 :  22.000.000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10800000">
            <a:off x="5943600" y="6172200"/>
            <a:ext cx="3200400" cy="533400"/>
          </a:xfrm>
          <a:prstGeom prst="wedgeRoundRectCallout">
            <a:avLst>
              <a:gd name="adj1" fmla="val 70236"/>
              <a:gd name="adj2" fmla="val 15119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3200"/>
              <a:t>Tỷ lệ bản đồ 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638925" y="5715000"/>
            <a:ext cx="2352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( Phía dưới bản đồ )</a:t>
            </a:r>
          </a:p>
        </p:txBody>
      </p:sp>
      <p:grpSp>
        <p:nvGrpSpPr>
          <p:cNvPr id="4101" name="Group 13"/>
          <p:cNvGrpSpPr>
            <a:grpSpLocks/>
          </p:cNvGrpSpPr>
          <p:nvPr/>
        </p:nvGrpSpPr>
        <p:grpSpPr bwMode="auto">
          <a:xfrm>
            <a:off x="-228600" y="0"/>
            <a:ext cx="9144000" cy="5667375"/>
            <a:chOff x="1536" y="0"/>
            <a:chExt cx="4224" cy="3570"/>
          </a:xfrm>
        </p:grpSpPr>
        <p:grpSp>
          <p:nvGrpSpPr>
            <p:cNvPr id="4103" name="Group 10"/>
            <p:cNvGrpSpPr>
              <a:grpSpLocks/>
            </p:cNvGrpSpPr>
            <p:nvPr/>
          </p:nvGrpSpPr>
          <p:grpSpPr bwMode="auto">
            <a:xfrm>
              <a:off x="1536" y="0"/>
              <a:ext cx="4224" cy="3570"/>
              <a:chOff x="1536" y="0"/>
              <a:chExt cx="4224" cy="3570"/>
            </a:xfrm>
          </p:grpSpPr>
          <p:pic>
            <p:nvPicPr>
              <p:cNvPr id="2" name="Picture 5" descr="200683093421_Tunhien%20TG_lop_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36" y="0"/>
                <a:ext cx="4224" cy="3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6" name="Text Box 7"/>
              <p:cNvSpPr txBox="1">
                <a:spLocks noChangeArrowheads="1"/>
              </p:cNvSpPr>
              <p:nvPr/>
            </p:nvSpPr>
            <p:spPr bwMode="auto">
              <a:xfrm>
                <a:off x="1584" y="0"/>
                <a:ext cx="4176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FF3300"/>
                    </a:solidFill>
                  </a:rPr>
                  <a:t>B</a:t>
                </a:r>
                <a:r>
                  <a:rPr lang="en-US" b="1">
                    <a:solidFill>
                      <a:srgbClr val="FF3300"/>
                    </a:solidFill>
                  </a:rPr>
                  <a:t>ẢN ĐỒ TỰ NHIÊN THẾ GIỚI</a:t>
                </a:r>
              </a:p>
            </p:txBody>
          </p:sp>
        </p:grpSp>
        <p:sp>
          <p:nvSpPr>
            <p:cNvPr id="3" name="Text Box 11"/>
            <p:cNvSpPr txBox="1">
              <a:spLocks noChangeArrowheads="1"/>
            </p:cNvSpPr>
            <p:nvPr/>
          </p:nvSpPr>
          <p:spPr bwMode="auto">
            <a:xfrm>
              <a:off x="3264" y="3408"/>
              <a:ext cx="864" cy="15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solidFill>
                    <a:srgbClr val="FF3300"/>
                  </a:solidFill>
                </a:rPr>
                <a:t>Tỉ lệ 1 : 22.000.000</a:t>
              </a:r>
            </a:p>
          </p:txBody>
        </p:sp>
      </p:grp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28600" y="5943600"/>
            <a:ext cx="548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Tỷ lệ bản đồ được ghi ở vị trí nào trên bản đồ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5" grpId="0"/>
      <p:bldP spid="4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965950" y="990600"/>
            <a:ext cx="217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( góc trên bản đồ )</a:t>
            </a:r>
          </a:p>
        </p:txBody>
      </p: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1676400" y="457200"/>
            <a:ext cx="5173663" cy="5638800"/>
            <a:chOff x="3269" y="192"/>
            <a:chExt cx="2491" cy="3552"/>
          </a:xfrm>
        </p:grpSpPr>
        <p:pic>
          <p:nvPicPr>
            <p:cNvPr id="5126" name="Picture 11" descr="h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9" y="192"/>
              <a:ext cx="2491" cy="3552"/>
            </a:xfrm>
            <a:prstGeom prst="rect">
              <a:avLst/>
            </a:prstGeom>
            <a:noFill/>
            <a:ln w="57150" cmpd="thinThick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5127" name="Text Box 12"/>
            <p:cNvSpPr txBox="1">
              <a:spLocks noChangeArrowheads="1"/>
            </p:cNvSpPr>
            <p:nvPr/>
          </p:nvSpPr>
          <p:spPr bwMode="auto">
            <a:xfrm>
              <a:off x="3408" y="240"/>
              <a:ext cx="2029" cy="231"/>
            </a:xfrm>
            <a:prstGeom prst="rect">
              <a:avLst/>
            </a:prstGeom>
            <a:solidFill>
              <a:schemeClr val="bg1"/>
            </a:solidFill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BẢN ĐỒ ĐỊA HÌNH </a:t>
              </a:r>
              <a:r>
                <a:rPr lang="en-US" sz="1400" b="1">
                  <a:solidFill>
                    <a:srgbClr val="FF3300"/>
                  </a:solidFill>
                </a:rPr>
                <a:t>(T</a:t>
              </a:r>
              <a:r>
                <a:rPr lang="en-US" b="1">
                  <a:solidFill>
                    <a:srgbClr val="FF3300"/>
                  </a:solidFill>
                </a:rPr>
                <a:t>ỉ lệ</a:t>
              </a:r>
              <a:r>
                <a:rPr lang="en-US" sz="1400" b="1">
                  <a:solidFill>
                    <a:srgbClr val="FF3300"/>
                  </a:solidFill>
                </a:rPr>
                <a:t>  1 : 25 000)</a:t>
              </a:r>
            </a:p>
          </p:txBody>
        </p:sp>
      </p:grp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5181600" y="381000"/>
            <a:ext cx="3962400" cy="685800"/>
          </a:xfrm>
          <a:prstGeom prst="leftArrow">
            <a:avLst>
              <a:gd name="adj1" fmla="val 56815"/>
              <a:gd name="adj2" fmla="val 942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Tỷ lệ bản đồ</a:t>
            </a:r>
            <a:r>
              <a:rPr lang="en-US" sz="3200"/>
              <a:t> 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219200" y="6172200"/>
            <a:ext cx="647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Tỷ lệ bản đồ được ghi ở vị trí nào trên bản đồ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3" grpId="0" animBg="1"/>
      <p:bldP spid="51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4538663" cy="6858000"/>
            <a:chOff x="288" y="432"/>
            <a:chExt cx="2379" cy="3600"/>
          </a:xfrm>
        </p:grpSpPr>
        <p:pic>
          <p:nvPicPr>
            <p:cNvPr id="6150" name="Picture 3" descr="h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432"/>
              <a:ext cx="2379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Text Box 4"/>
            <p:cNvSpPr txBox="1">
              <a:spLocks noChangeArrowheads="1"/>
            </p:cNvSpPr>
            <p:nvPr/>
          </p:nvSpPr>
          <p:spPr bwMode="auto">
            <a:xfrm>
              <a:off x="336" y="432"/>
              <a:ext cx="2256" cy="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</a:rPr>
                <a:t>BẢN ĐỒ ĐỊA HÌNH </a:t>
              </a:r>
              <a:r>
                <a:rPr lang="en-US" sz="1600" b="1">
                  <a:solidFill>
                    <a:srgbClr val="FF3300"/>
                  </a:solidFill>
                </a:rPr>
                <a:t>TỶ LỆ  1 : 25 000</a:t>
              </a:r>
            </a:p>
          </p:txBody>
        </p:sp>
      </p:grp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800600" y="2971800"/>
            <a:ext cx="1752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</a:rPr>
              <a:t>TỶ LỆ 1 : 25 000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953000" y="381000"/>
            <a:ext cx="3962400" cy="1920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000" b="1">
                <a:solidFill>
                  <a:schemeClr val="bg1"/>
                </a:solidFill>
              </a:rPr>
              <a:t>Cá nhân:</a:t>
            </a:r>
            <a:r>
              <a:rPr lang="en-US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Tx/>
              <a:buAutoNum type="arabicParenR"/>
            </a:pPr>
            <a:r>
              <a:rPr lang="en-US" sz="2000">
                <a:solidFill>
                  <a:schemeClr val="bg1"/>
                </a:solidFill>
              </a:rPr>
              <a:t>Cho biết tỉ lệ bản đồ là bao nhiêu? </a:t>
            </a:r>
          </a:p>
          <a:p>
            <a:pPr marL="342900" indent="-342900">
              <a:buFontTx/>
              <a:buAutoNum type="arabicParenR"/>
            </a:pPr>
            <a:r>
              <a:rPr lang="en-US" sz="2000">
                <a:solidFill>
                  <a:schemeClr val="bg1"/>
                </a:solidFill>
              </a:rPr>
              <a:t>1cm trên bản đồ tương ứng với bao nhiêu cm ( ho</a:t>
            </a:r>
            <a:r>
              <a:rPr lang="en-US">
                <a:solidFill>
                  <a:schemeClr val="bg1"/>
                </a:solidFill>
              </a:rPr>
              <a:t>ặc</a:t>
            </a:r>
            <a:r>
              <a:rPr lang="en-US" sz="2000">
                <a:solidFill>
                  <a:schemeClr val="bg1"/>
                </a:solidFill>
              </a:rPr>
              <a:t> m) trên thực </a:t>
            </a:r>
            <a:r>
              <a:rPr lang="en-US">
                <a:solidFill>
                  <a:schemeClr val="bg1"/>
                </a:solidFill>
              </a:rPr>
              <a:t>địa</a:t>
            </a:r>
            <a:r>
              <a:rPr lang="en-US" sz="20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800600" y="3505200"/>
            <a:ext cx="43434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1cm trên bản đồ tương ứng với 25 000 cm (hoặc 250m)</a:t>
            </a:r>
            <a:r>
              <a:rPr lang="en-US"/>
              <a:t> </a:t>
            </a:r>
            <a:r>
              <a:rPr lang="en-US">
                <a:solidFill>
                  <a:srgbClr val="FF3300"/>
                </a:solidFill>
              </a:rPr>
              <a:t>trên thực địa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3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333750" y="5526088"/>
            <a:ext cx="800100" cy="133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76200" y="0"/>
            <a:ext cx="6705600" cy="6275388"/>
            <a:chOff x="48" y="384"/>
            <a:chExt cx="4224" cy="3570"/>
          </a:xfrm>
        </p:grpSpPr>
        <p:pic>
          <p:nvPicPr>
            <p:cNvPr id="7175" name="Picture 4" descr="200683093421_Tunhien%20TG_lop_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" y="384"/>
              <a:ext cx="4224" cy="3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6" name="Text Box 5"/>
            <p:cNvSpPr txBox="1">
              <a:spLocks noChangeArrowheads="1"/>
            </p:cNvSpPr>
            <p:nvPr/>
          </p:nvSpPr>
          <p:spPr bwMode="auto">
            <a:xfrm>
              <a:off x="1440" y="3792"/>
              <a:ext cx="1404" cy="1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</a:rPr>
                <a:t>TỈ LỆ : 1 :  22.000.000</a:t>
              </a:r>
            </a:p>
          </p:txBody>
        </p:sp>
        <p:sp>
          <p:nvSpPr>
            <p:cNvPr id="7177" name="Text Box 6"/>
            <p:cNvSpPr txBox="1">
              <a:spLocks noChangeArrowheads="1"/>
            </p:cNvSpPr>
            <p:nvPr/>
          </p:nvSpPr>
          <p:spPr bwMode="auto">
            <a:xfrm>
              <a:off x="96" y="384"/>
              <a:ext cx="1632" cy="2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TỰ NHIÊN THẾ GIỚI</a:t>
              </a:r>
            </a:p>
          </p:txBody>
        </p:sp>
      </p:grp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781800" y="76200"/>
            <a:ext cx="23622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- Cho biết tỷ lệ bản đồ là bao nhiêu ?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- 1cm tr</a:t>
            </a:r>
            <a:r>
              <a:rPr lang="en-US" b="1">
                <a:solidFill>
                  <a:schemeClr val="bg1"/>
                </a:solidFill>
              </a:rPr>
              <a:t>ên bản đồ </a:t>
            </a:r>
            <a:r>
              <a:rPr lang="en-US" sz="2000" b="1">
                <a:solidFill>
                  <a:schemeClr val="bg1"/>
                </a:solidFill>
              </a:rPr>
              <a:t>t</a:t>
            </a:r>
            <a:r>
              <a:rPr lang="en-US" b="1">
                <a:solidFill>
                  <a:schemeClr val="bg1"/>
                </a:solidFill>
              </a:rPr>
              <a:t>ương ứng với bao nhiêu cm(hay m hoặc km) trên thực địa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209800" y="5943600"/>
            <a:ext cx="18288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TỈ LỆ : 1 :  22.000.000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858000" y="3106738"/>
            <a:ext cx="2286000" cy="1465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1 cm trên bản đồ tương ứng với </a:t>
            </a:r>
          </a:p>
          <a:p>
            <a:r>
              <a:rPr lang="en-US">
                <a:solidFill>
                  <a:srgbClr val="FF3300"/>
                </a:solidFill>
              </a:rPr>
              <a:t>22 000 000cm (hay 220 000m hoặc 220 km) trên thực địa.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5787 L 0.51666 -0.497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-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 animBg="1"/>
      <p:bldP spid="102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914400" y="2971800"/>
            <a:ext cx="7407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>
                <a:solidFill>
                  <a:srgbClr val="0033CC"/>
                </a:solidFill>
              </a:rPr>
              <a:t>Tỉ lệ bản đồ: Là tỉ số giữa khoảng cách trên bản đồ với khoảng cách tr</a:t>
            </a:r>
            <a:r>
              <a:rPr lang="en-US">
                <a:solidFill>
                  <a:srgbClr val="0033CC"/>
                </a:solidFill>
              </a:rPr>
              <a:t>ê</a:t>
            </a:r>
            <a:r>
              <a:rPr lang="en-US" sz="2000">
                <a:solidFill>
                  <a:srgbClr val="0033CC"/>
                </a:solidFill>
              </a:rPr>
              <a:t>n thực địa.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762000" y="2209800"/>
            <a:ext cx="692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sym typeface="Wingdings" pitchFamily="2" charset="2"/>
              </a:rPr>
              <a:t>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62000" y="838200"/>
            <a:ext cx="7620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/>
              <a:t>Cá nhân</a:t>
            </a:r>
            <a:r>
              <a:rPr lang="en-US"/>
              <a:t>: Qua kiến thức đã tìm được và thông tin sgk hãy cho biết</a:t>
            </a:r>
          </a:p>
          <a:p>
            <a:pPr marL="342900" indent="-342900">
              <a:buFontTx/>
              <a:buAutoNum type="arabicParenR"/>
            </a:pPr>
            <a:r>
              <a:rPr lang="en-US"/>
              <a:t>Tỉ lệ bản đồ là gì? </a:t>
            </a:r>
          </a:p>
          <a:p>
            <a:pPr marL="342900" indent="-342900">
              <a:buFontTx/>
              <a:buAutoNum type="arabicParenR"/>
            </a:pPr>
            <a:r>
              <a:rPr lang="en-US"/>
              <a:t>Nêu ý nghĩa của tỉ lệ bản đồ?</a:t>
            </a:r>
          </a:p>
          <a:p>
            <a:pPr marL="342900" indent="-342900">
              <a:buFontTx/>
              <a:buAutoNum type="arabicParenR"/>
            </a:pPr>
            <a:r>
              <a:rPr lang="en-US"/>
              <a:t>Có mấy loại tỉ lệ bản đồ? Hãy cho biết tỉ lệ số khác tỉ lệ thước ở điểm nào?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838200" y="36576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>
                <a:solidFill>
                  <a:srgbClr val="0033CC"/>
                </a:solidFill>
              </a:rPr>
              <a:t>Ý nghĩa của tỉ lệ bản đồ: Chỉ rõ mức độ thu nhỏ của khoảng cách được vẽ trên bản đồ so với thực tế trên mặt đất.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838200" y="4343400"/>
            <a:ext cx="7162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- Có 2 loại tỉ lệ bản đồ:</a:t>
            </a:r>
          </a:p>
          <a:p>
            <a:r>
              <a:rPr lang="en-US" sz="2000">
                <a:solidFill>
                  <a:srgbClr val="0033CC"/>
                </a:solidFill>
              </a:rPr>
              <a:t>+ Tỉ lệ số: Là phân số có tử luôn là 1. Mẫu số càng lớn thì tỉ lệ bản đồ càng nhỏ và ngược lại.</a:t>
            </a:r>
          </a:p>
          <a:p>
            <a:r>
              <a:rPr lang="en-US" sz="2000">
                <a:solidFill>
                  <a:srgbClr val="0033CC"/>
                </a:solidFill>
              </a:rPr>
              <a:t>+ Tỉ lệ thước: Là thước đo được tính sẵn, mỗi đoạn </a:t>
            </a:r>
            <a:r>
              <a:rPr lang="en-US">
                <a:solidFill>
                  <a:srgbClr val="0033CC"/>
                </a:solidFill>
              </a:rPr>
              <a:t>đ</a:t>
            </a:r>
            <a:r>
              <a:rPr lang="en-US" sz="2000">
                <a:solidFill>
                  <a:srgbClr val="0033CC"/>
                </a:solidFill>
              </a:rPr>
              <a:t>ều ghi số độ dài tương ứng trên thực địa.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/>
      <p:bldP spid="64516" grpId="0"/>
      <p:bldP spid="64517" grpId="0"/>
      <p:bldP spid="645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n do mot khu vuc cua thanh pho Da Nang (ti le 1750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2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28600" y="52578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</a:rPr>
              <a:t>Cá nhân:</a:t>
            </a:r>
            <a:r>
              <a:rPr lang="en-US">
                <a:solidFill>
                  <a:schemeClr val="bg1"/>
                </a:solidFill>
              </a:rPr>
              <a:t> 1)</a:t>
            </a:r>
            <a:r>
              <a:rPr lang="en-US"/>
              <a:t> </a:t>
            </a:r>
            <a:r>
              <a:rPr lang="en-US">
                <a:solidFill>
                  <a:schemeClr val="bg1"/>
                </a:solidFill>
              </a:rPr>
              <a:t>Hãy tìm điểm giống và khác nhau giữa 2 bản đồ hình 8 và hình 9?</a:t>
            </a:r>
          </a:p>
          <a:p>
            <a:r>
              <a:rPr lang="en-US">
                <a:solidFill>
                  <a:schemeClr val="bg1"/>
                </a:solidFill>
              </a:rPr>
              <a:t>                 2) Bản đồ nào có tỉ lệ lớn hơn? Tại sao?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685800" y="5791200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</a:rPr>
              <a:t>- Giống :</a:t>
            </a:r>
            <a:r>
              <a:rPr lang="en-US">
                <a:solidFill>
                  <a:schemeClr val="bg1"/>
                </a:solidFill>
              </a:rPr>
              <a:t>  Cùng vẽ thể hiện</a:t>
            </a:r>
            <a:r>
              <a:rPr lang="en-US"/>
              <a:t> </a:t>
            </a:r>
            <a:r>
              <a:rPr lang="en-US">
                <a:solidFill>
                  <a:schemeClr val="bg1"/>
                </a:solidFill>
              </a:rPr>
              <a:t>1 vùng lãnh thổ một khu vực của TP Đà Nẵng</a:t>
            </a:r>
          </a:p>
        </p:txBody>
      </p:sp>
      <p:sp>
        <p:nvSpPr>
          <p:cNvPr id="9222" name="Text Box 18"/>
          <p:cNvSpPr txBox="1">
            <a:spLocks noChangeArrowheads="1"/>
          </p:cNvSpPr>
          <p:nvPr/>
        </p:nvSpPr>
        <p:spPr bwMode="auto">
          <a:xfrm>
            <a:off x="82550" y="4267200"/>
            <a:ext cx="262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Hình 8:</a:t>
            </a:r>
            <a:r>
              <a:rPr lang="en-US"/>
              <a:t> Bản đồ một khu</a:t>
            </a:r>
          </a:p>
          <a:p>
            <a:r>
              <a:rPr lang="en-US"/>
              <a:t> vực của TP Đà Nẵng</a:t>
            </a:r>
          </a:p>
        </p:txBody>
      </p:sp>
      <p:sp>
        <p:nvSpPr>
          <p:cNvPr id="9223" name="Text Box 19"/>
          <p:cNvSpPr txBox="1">
            <a:spLocks noChangeArrowheads="1"/>
          </p:cNvSpPr>
          <p:nvPr/>
        </p:nvSpPr>
        <p:spPr bwMode="auto">
          <a:xfrm>
            <a:off x="5029200" y="3694113"/>
            <a:ext cx="41148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Hình 9:</a:t>
            </a:r>
            <a:r>
              <a:rPr lang="en-US"/>
              <a:t> Bản đồ một khu vực của TP </a:t>
            </a:r>
          </a:p>
          <a:p>
            <a:pPr algn="ctr"/>
            <a:r>
              <a:rPr lang="en-US"/>
              <a:t>Đà Nẵng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685800" y="6186488"/>
            <a:ext cx="825341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- Khác :</a:t>
            </a:r>
            <a:r>
              <a:rPr lang="en-US">
                <a:solidFill>
                  <a:schemeClr val="bg1"/>
                </a:solidFill>
              </a:rPr>
              <a:t> Tỷ lệ bản đồ khác nhau. Bản đồ hình 8 có tỉ lệ lớn hơn, vì có mẫu số nhỏ hơn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1295400" y="4967288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</a:rPr>
              <a:t>Bản đồ có tỉ lớn hơn .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5867400" y="4419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</a:rPr>
              <a:t>Bản đồ có tỉ nhỏ hơn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  <p:bldP spid="14351" grpId="0"/>
      <p:bldP spid="14356" grpId="0"/>
      <p:bldP spid="14357" grpId="0"/>
      <p:bldP spid="1435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1094</Words>
  <Application>Microsoft Office PowerPoint</Application>
  <PresentationFormat>On-screen Show (4:3)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Wingdings</vt:lpstr>
      <vt:lpstr>Default Design</vt:lpstr>
      <vt:lpstr>PowerPoint Presentation</vt:lpstr>
      <vt:lpstr>Kiểm tra bài cũ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</dc:creator>
  <cp:lastModifiedBy>Admin</cp:lastModifiedBy>
  <cp:revision>46</cp:revision>
  <dcterms:created xsi:type="dcterms:W3CDTF">2008-09-21T10:18:35Z</dcterms:created>
  <dcterms:modified xsi:type="dcterms:W3CDTF">2020-06-06T15:26:22Z</dcterms:modified>
</cp:coreProperties>
</file>